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regular.fntdata"/><Relationship Id="rId16" Type="http://schemas.openxmlformats.org/officeDocument/2006/relationships/slide" Target="slides/slide12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edfc041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edfc041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edfc041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edfc041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02ce521e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02ce521e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ececb231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ececb231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ececb231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ececb231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02ce521ef_1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02ce521ef_1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02ce521ef_1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02ce521ef_1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02ce521e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02ce521e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02ce521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02ce521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edfc041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edfc041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dfc041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edfc041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9.jpg"/><Relationship Id="rId5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8" y="866775"/>
            <a:ext cx="362902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250" y="544225"/>
            <a:ext cx="2257475" cy="451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500" y="544225"/>
            <a:ext cx="2257475" cy="451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550" y="562950"/>
            <a:ext cx="2249200" cy="4498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250" y="562963"/>
            <a:ext cx="2249200" cy="44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445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are we different</a:t>
            </a:r>
            <a:endParaRPr b="1" sz="3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526050" y="1357775"/>
            <a:ext cx="8091900" cy="3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●"/>
            </a:pPr>
            <a:r>
              <a:rPr lang="en-GB" sz="2800">
                <a:latin typeface="Montserrat"/>
                <a:ea typeface="Montserrat"/>
                <a:cs typeface="Montserrat"/>
                <a:sym typeface="Montserrat"/>
              </a:rPr>
              <a:t>Cost Effective Approach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●"/>
            </a:pPr>
            <a:r>
              <a:rPr lang="en-GB" sz="2800">
                <a:latin typeface="Montserrat"/>
                <a:ea typeface="Montserrat"/>
                <a:cs typeface="Montserrat"/>
                <a:sym typeface="Montserrat"/>
              </a:rPr>
              <a:t>Real Time Mapping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●"/>
            </a:pPr>
            <a:r>
              <a:rPr lang="en-GB" sz="2800">
                <a:latin typeface="Montserrat"/>
                <a:ea typeface="Montserrat"/>
                <a:cs typeface="Montserrat"/>
                <a:sym typeface="Montserrat"/>
              </a:rPr>
              <a:t>Ease of Use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●"/>
            </a:pPr>
            <a:r>
              <a:rPr lang="en-GB" sz="2800">
                <a:latin typeface="Montserrat"/>
                <a:ea typeface="Montserrat"/>
                <a:cs typeface="Montserrat"/>
                <a:sym typeface="Montserrat"/>
              </a:rPr>
              <a:t>Tested in real time environment.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/>
        </p:nvSpPr>
        <p:spPr>
          <a:xfrm>
            <a:off x="292325" y="450525"/>
            <a:ext cx="77931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Problem Statement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623475" y="1474675"/>
            <a:ext cx="8091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400">
                <a:latin typeface="Montserrat"/>
                <a:ea typeface="Montserrat"/>
                <a:cs typeface="Montserrat"/>
                <a:sym typeface="Montserrat"/>
              </a:rPr>
              <a:t>“Automated mapping of adverse road conditions using various sensors and algorithms”</a:t>
            </a:r>
            <a:endParaRPr b="1" i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273" y="2329975"/>
            <a:ext cx="2351927" cy="25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438175" y="54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Proposed Solution</a:t>
            </a:r>
            <a:endParaRPr b="1" sz="3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11700" y="2200400"/>
            <a:ext cx="2289475" cy="16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4">
            <a:alphaModFix/>
          </a:blip>
          <a:srcRect b="14686" l="51294" r="6275" t="10686"/>
          <a:stretch/>
        </p:blipFill>
        <p:spPr>
          <a:xfrm>
            <a:off x="2727600" y="1933325"/>
            <a:ext cx="909200" cy="21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 rotWithShape="1">
          <a:blip r:embed="rId5">
            <a:alphaModFix/>
          </a:blip>
          <a:srcRect b="40431" l="82166" r="0" t="35196"/>
          <a:stretch/>
        </p:blipFill>
        <p:spPr>
          <a:xfrm>
            <a:off x="4097125" y="2309863"/>
            <a:ext cx="1010375" cy="140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6">
            <a:alphaModFix/>
          </a:blip>
          <a:srcRect b="0" l="24726" r="24457" t="0"/>
          <a:stretch/>
        </p:blipFill>
        <p:spPr>
          <a:xfrm>
            <a:off x="5567825" y="1714500"/>
            <a:ext cx="1388675" cy="273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6825" y="2305162"/>
            <a:ext cx="1323350" cy="13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545525" y="2233650"/>
            <a:ext cx="37278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Architecture(proto)</a:t>
            </a:r>
            <a:endParaRPr b="1" sz="2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863" y="1415750"/>
            <a:ext cx="2058774" cy="2745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3369" y="1455388"/>
            <a:ext cx="1999305" cy="266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278500" y="2454850"/>
            <a:ext cx="40452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Montserrat"/>
                <a:ea typeface="Montserrat"/>
                <a:cs typeface="Montserrat"/>
                <a:sym typeface="Montserrat"/>
              </a:rPr>
              <a:t>Architecture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Montserrat"/>
                <a:ea typeface="Montserrat"/>
                <a:cs typeface="Montserrat"/>
                <a:sym typeface="Montserrat"/>
              </a:rPr>
              <a:t>(V1)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415575"/>
            <a:ext cx="383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Mapper Mode</a:t>
            </a:r>
            <a:endParaRPr b="1" sz="3000">
              <a:solidFill>
                <a:srgbClr val="EEE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4880225" y="415575"/>
            <a:ext cx="383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Navigation Mode</a:t>
            </a:r>
            <a:endParaRPr b="1" sz="3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519400" y="1591575"/>
            <a:ext cx="37278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Connect to the device</a:t>
            </a:r>
            <a:endParaRPr b="1" sz="2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Enter Destination</a:t>
            </a:r>
            <a:endParaRPr b="1" sz="2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Start mapping ARCs</a:t>
            </a:r>
            <a:endParaRPr b="1" sz="2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5113900" y="1591575"/>
            <a:ext cx="37278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latin typeface="Montserrat"/>
                <a:ea typeface="Montserrat"/>
                <a:cs typeface="Montserrat"/>
                <a:sym typeface="Montserrat"/>
              </a:rPr>
              <a:t>Enter Destination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latin typeface="Montserrat"/>
                <a:ea typeface="Montserrat"/>
                <a:cs typeface="Montserrat"/>
                <a:sym typeface="Montserrat"/>
              </a:rPr>
              <a:t>Start Navigation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latin typeface="Montserrat"/>
                <a:ea typeface="Montserrat"/>
                <a:cs typeface="Montserrat"/>
                <a:sym typeface="Montserrat"/>
              </a:rPr>
              <a:t>Get ARCs on Map 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Technology Stack</a:t>
            </a:r>
            <a:endParaRPr b="1" sz="3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81481" t="0"/>
          <a:stretch/>
        </p:blipFill>
        <p:spPr>
          <a:xfrm>
            <a:off x="357200" y="2258671"/>
            <a:ext cx="1323351" cy="116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400" y="2140650"/>
            <a:ext cx="1323350" cy="13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4600" y="2258663"/>
            <a:ext cx="1597700" cy="10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6">
            <a:alphaModFix/>
          </a:blip>
          <a:srcRect b="20455" l="7898" r="63181" t="20508"/>
          <a:stretch/>
        </p:blipFill>
        <p:spPr>
          <a:xfrm>
            <a:off x="3965604" y="2258675"/>
            <a:ext cx="1090847" cy="10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6875" y="2168912"/>
            <a:ext cx="1258150" cy="12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1828825" y="2285400"/>
            <a:ext cx="16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Voilá </a:t>
            </a:r>
            <a:r>
              <a:rPr b="1" lang="en-GB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038" y="530125"/>
            <a:ext cx="2257513" cy="451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2975" y="574025"/>
            <a:ext cx="2250701" cy="45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625" y="574000"/>
            <a:ext cx="2250701" cy="450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2325" y="573988"/>
            <a:ext cx="2250701" cy="450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